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koto" charset="1" panose="00000000000000000000"/>
      <p:regular r:id="rId16"/>
    </p:embeddedFont>
    <p:embeddedFont>
      <p:font typeface="Helvetica World Bold" charset="1" panose="020B0800040000020004"/>
      <p:regular r:id="rId17"/>
    </p:embeddedFont>
    <p:embeddedFont>
      <p:font typeface="Alegreya Sans SC Bold" charset="1" panose="00000800000000000000"/>
      <p:regular r:id="rId18"/>
    </p:embeddedFont>
    <p:embeddedFont>
      <p:font typeface="Pattanakarn SemiExpanded" charset="1" panose="00000000000000000000"/>
      <p:regular r:id="rId19"/>
    </p:embeddedFont>
    <p:embeddedFont>
      <p:font typeface="Pattanakarn SemiExpanded Bold" charset="1" panose="00000000000000000000"/>
      <p:regular r:id="rId20"/>
    </p:embeddedFont>
    <p:embeddedFont>
      <p:font typeface="TT Supermolot Neue Expanded Bold" charset="1" panose="02000803000000020004"/>
      <p:regular r:id="rId21"/>
    </p:embeddedFont>
    <p:embeddedFont>
      <p:font typeface="Montserrat Ultra-Bold" charset="1" panose="00000900000000000000"/>
      <p:regular r:id="rId22"/>
    </p:embeddedFont>
    <p:embeddedFont>
      <p:font typeface="Archivo Black" charset="1" panose="020B0A03020202020B04"/>
      <p:regular r:id="rId23"/>
    </p:embeddedFont>
    <p:embeddedFont>
      <p:font typeface="Open Sans Bold" charset="1" panose="020B0806030504020204"/>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4" id="4"/>
          <p:cNvSpPr txBox="true"/>
          <p:nvPr/>
        </p:nvSpPr>
        <p:spPr>
          <a:xfrm rot="0">
            <a:off x="4090550" y="1888559"/>
            <a:ext cx="10106899" cy="6478371"/>
          </a:xfrm>
          <a:prstGeom prst="rect">
            <a:avLst/>
          </a:prstGeom>
        </p:spPr>
        <p:txBody>
          <a:bodyPr anchor="t" rtlCol="false" tIns="0" lIns="0" bIns="0" rIns="0">
            <a:spAutoFit/>
          </a:bodyPr>
          <a:lstStyle/>
          <a:p>
            <a:pPr algn="ctr">
              <a:lnSpc>
                <a:spcPts val="8506"/>
              </a:lnSpc>
            </a:pPr>
            <a:r>
              <a:rPr lang="en-US" sz="7527">
                <a:solidFill>
                  <a:srgbClr val="FFFFFF"/>
                </a:solidFill>
                <a:latin typeface="Mokoto"/>
                <a:ea typeface="Mokoto"/>
                <a:cs typeface="Mokoto"/>
                <a:sym typeface="Mokoto"/>
              </a:rPr>
              <a:t>HUMAN STRESS DETECTION AND PREDECTION USING ANN</a:t>
            </a:r>
          </a:p>
        </p:txBody>
      </p:sp>
      <p:grpSp>
        <p:nvGrpSpPr>
          <p:cNvPr name="Group 5" id="5"/>
          <p:cNvGrpSpPr/>
          <p:nvPr/>
        </p:nvGrpSpPr>
        <p:grpSpPr>
          <a:xfrm rot="0">
            <a:off x="1028700" y="699613"/>
            <a:ext cx="1802624" cy="1670173"/>
            <a:chOff x="0" y="0"/>
            <a:chExt cx="279274" cy="258753"/>
          </a:xfrm>
        </p:grpSpPr>
        <p:sp>
          <p:nvSpPr>
            <p:cNvPr name="Freeform 6" id="6"/>
            <p:cNvSpPr/>
            <p:nvPr/>
          </p:nvSpPr>
          <p:spPr>
            <a:xfrm flipH="false" flipV="false" rot="0">
              <a:off x="0" y="0"/>
              <a:ext cx="279274" cy="258753"/>
            </a:xfrm>
            <a:custGeom>
              <a:avLst/>
              <a:gdLst/>
              <a:ahLst/>
              <a:cxnLst/>
              <a:rect r="r" b="b" t="t" l="l"/>
              <a:pathLst>
                <a:path h="258753" w="279274">
                  <a:moveTo>
                    <a:pt x="139637" y="0"/>
                  </a:moveTo>
                  <a:cubicBezTo>
                    <a:pt x="62518" y="0"/>
                    <a:pt x="0" y="57924"/>
                    <a:pt x="0" y="129377"/>
                  </a:cubicBezTo>
                  <a:cubicBezTo>
                    <a:pt x="0" y="200830"/>
                    <a:pt x="62518" y="258753"/>
                    <a:pt x="139637" y="258753"/>
                  </a:cubicBezTo>
                  <a:cubicBezTo>
                    <a:pt x="216756" y="258753"/>
                    <a:pt x="279274" y="200830"/>
                    <a:pt x="279274" y="129377"/>
                  </a:cubicBezTo>
                  <a:cubicBezTo>
                    <a:pt x="279274" y="57924"/>
                    <a:pt x="216756" y="0"/>
                    <a:pt x="139637" y="0"/>
                  </a:cubicBezTo>
                  <a:close/>
                </a:path>
              </a:pathLst>
            </a:custGeom>
            <a:blipFill>
              <a:blip r:embed="rId3"/>
              <a:stretch>
                <a:fillRect l="0" t="-3965" r="0" b="-3965"/>
              </a:stretch>
            </a:blipFill>
          </p:spPr>
        </p:sp>
      </p:grpSp>
      <p:sp>
        <p:nvSpPr>
          <p:cNvPr name="TextBox 7" id="7"/>
          <p:cNvSpPr txBox="true"/>
          <p:nvPr/>
        </p:nvSpPr>
        <p:spPr>
          <a:xfrm rot="0">
            <a:off x="14068443" y="818796"/>
            <a:ext cx="3190857" cy="481330"/>
          </a:xfrm>
          <a:prstGeom prst="rect">
            <a:avLst/>
          </a:prstGeom>
        </p:spPr>
        <p:txBody>
          <a:bodyPr anchor="t" rtlCol="false" tIns="0" lIns="0" bIns="0" rIns="0">
            <a:spAutoFit/>
          </a:bodyPr>
          <a:lstStyle/>
          <a:p>
            <a:pPr algn="r" marL="0" indent="0" lvl="0">
              <a:lnSpc>
                <a:spcPts val="3200"/>
              </a:lnSpc>
              <a:spcBef>
                <a:spcPct val="0"/>
              </a:spcBef>
            </a:pPr>
            <a:r>
              <a:rPr lang="en-US" b="true" sz="3200" spc="-96">
                <a:solidFill>
                  <a:srgbClr val="FFFFFF"/>
                </a:solidFill>
                <a:latin typeface="Helvetica World Bold"/>
                <a:ea typeface="Helvetica World Bold"/>
                <a:cs typeface="Helvetica World Bold"/>
                <a:sym typeface="Helvetica World Bold"/>
              </a:rPr>
              <a:t>Slide 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534645" cy="1425738"/>
          </a:xfrm>
        </p:grpSpPr>
        <p:sp>
          <p:nvSpPr>
            <p:cNvPr name="Freeform 3" id="3"/>
            <p:cNvSpPr/>
            <p:nvPr/>
          </p:nvSpPr>
          <p:spPr>
            <a:xfrm flipH="false" flipV="false" rot="0">
              <a:off x="0" y="0"/>
              <a:ext cx="2534645" cy="1425738"/>
            </a:xfrm>
            <a:custGeom>
              <a:avLst/>
              <a:gdLst/>
              <a:ahLst/>
              <a:cxnLst/>
              <a:rect r="r" b="b" t="t" l="l"/>
              <a:pathLst>
                <a:path h="1425738" w="2534645">
                  <a:moveTo>
                    <a:pt x="0" y="0"/>
                  </a:moveTo>
                  <a:lnTo>
                    <a:pt x="2534645" y="0"/>
                  </a:lnTo>
                  <a:lnTo>
                    <a:pt x="2534645" y="1425738"/>
                  </a:lnTo>
                  <a:lnTo>
                    <a:pt x="0" y="1425738"/>
                  </a:lnTo>
                  <a:close/>
                </a:path>
              </a:pathLst>
            </a:custGeom>
            <a:blipFill>
              <a:blip r:embed="rId2"/>
              <a:stretch>
                <a:fillRect l="-17912" t="0" r="-17912" b="-20230"/>
              </a:stretch>
            </a:blipFill>
          </p:spPr>
        </p:sp>
      </p:grpSp>
      <p:sp>
        <p:nvSpPr>
          <p:cNvPr name="TextBox 4" id="4"/>
          <p:cNvSpPr txBox="true"/>
          <p:nvPr/>
        </p:nvSpPr>
        <p:spPr>
          <a:xfrm rot="0">
            <a:off x="9898484" y="4248633"/>
            <a:ext cx="6434053" cy="647700"/>
          </a:xfrm>
          <a:prstGeom prst="rect">
            <a:avLst/>
          </a:prstGeom>
        </p:spPr>
        <p:txBody>
          <a:bodyPr anchor="t" rtlCol="false" tIns="0" lIns="0" bIns="0" rIns="0">
            <a:spAutoFit/>
          </a:bodyPr>
          <a:lstStyle/>
          <a:p>
            <a:pPr algn="l" marL="0" indent="0" lvl="0">
              <a:lnSpc>
                <a:spcPts val="5159"/>
              </a:lnSpc>
              <a:spcBef>
                <a:spcPct val="0"/>
              </a:spcBef>
            </a:pPr>
            <a:r>
              <a:rPr lang="en-US" b="true" sz="4299" spc="214">
                <a:solidFill>
                  <a:srgbClr val="CC8946"/>
                </a:solidFill>
                <a:latin typeface="Open Sans Bold"/>
                <a:ea typeface="Open Sans Bold"/>
                <a:cs typeface="Open Sans Bold"/>
                <a:sym typeface="Open Sans Bold"/>
              </a:rPr>
              <a:t>KISHORE BATCHALA</a:t>
            </a:r>
          </a:p>
        </p:txBody>
      </p:sp>
      <p:sp>
        <p:nvSpPr>
          <p:cNvPr name="TextBox 5" id="5"/>
          <p:cNvSpPr txBox="true"/>
          <p:nvPr/>
        </p:nvSpPr>
        <p:spPr>
          <a:xfrm rot="0">
            <a:off x="9898484" y="2874331"/>
            <a:ext cx="5446764" cy="844077"/>
          </a:xfrm>
          <a:prstGeom prst="rect">
            <a:avLst/>
          </a:prstGeom>
        </p:spPr>
        <p:txBody>
          <a:bodyPr anchor="t" rtlCol="false" tIns="0" lIns="0" bIns="0" rIns="0">
            <a:spAutoFit/>
          </a:bodyPr>
          <a:lstStyle/>
          <a:p>
            <a:pPr algn="l" marL="0" indent="0" lvl="0">
              <a:lnSpc>
                <a:spcPts val="6226"/>
              </a:lnSpc>
            </a:pPr>
            <a:r>
              <a:rPr lang="en-US" sz="6164" spc="123">
                <a:solidFill>
                  <a:srgbClr val="FFFFFF"/>
                </a:solidFill>
                <a:latin typeface="Archivo Black"/>
                <a:ea typeface="Archivo Black"/>
                <a:cs typeface="Archivo Black"/>
                <a:sym typeface="Archivo Black"/>
              </a:rPr>
              <a:t>THANK YOU</a:t>
            </a:r>
          </a:p>
        </p:txBody>
      </p:sp>
      <p:sp>
        <p:nvSpPr>
          <p:cNvPr name="TextBox 6" id="6"/>
          <p:cNvSpPr txBox="true"/>
          <p:nvPr/>
        </p:nvSpPr>
        <p:spPr>
          <a:xfrm rot="0">
            <a:off x="9898484" y="5305908"/>
            <a:ext cx="2777847"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TEAM - 1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626543" y="742950"/>
            <a:ext cx="8719027"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D7FDFF"/>
                </a:solidFill>
                <a:latin typeface="Alegreya Sans SC Bold"/>
                <a:ea typeface="Alegreya Sans SC Bold"/>
                <a:cs typeface="Alegreya Sans SC Bold"/>
                <a:sym typeface="Alegreya Sans SC Bold"/>
              </a:rPr>
              <a:t>Introduction</a:t>
            </a:r>
          </a:p>
        </p:txBody>
      </p:sp>
      <p:sp>
        <p:nvSpPr>
          <p:cNvPr name="Freeform 3" id="3">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01598" y="2469452"/>
            <a:ext cx="12808130" cy="6479794"/>
          </a:xfrm>
          <a:prstGeom prst="rect">
            <a:avLst/>
          </a:prstGeom>
        </p:spPr>
        <p:txBody>
          <a:bodyPr anchor="t" rtlCol="false" tIns="0" lIns="0" bIns="0" rIns="0">
            <a:spAutoFit/>
          </a:bodyPr>
          <a:lstStyle/>
          <a:p>
            <a:pPr algn="ctr" marL="820422" indent="-410211" lvl="1">
              <a:lnSpc>
                <a:spcPts val="5738"/>
              </a:lnSpc>
              <a:buFont typeface="Arial"/>
              <a:buChar char="•"/>
            </a:pPr>
            <a:r>
              <a:rPr lang="en-US" sz="3800">
                <a:solidFill>
                  <a:srgbClr val="FFFFFF"/>
                </a:solidFill>
                <a:latin typeface="Pattanakarn SemiExpanded"/>
                <a:ea typeface="Pattanakarn SemiExpanded"/>
                <a:cs typeface="Pattanakarn SemiExpanded"/>
                <a:sym typeface="Pattanakarn SemiExpanded"/>
              </a:rPr>
              <a:t>Welcome to Stress Detector—your AI-driven tool for detecting and predicting stress levels. </a:t>
            </a:r>
          </a:p>
          <a:p>
            <a:pPr algn="ctr" marL="820422" indent="-410211" lvl="1">
              <a:lnSpc>
                <a:spcPts val="5738"/>
              </a:lnSpc>
              <a:buFont typeface="Arial"/>
              <a:buChar char="•"/>
            </a:pPr>
            <a:r>
              <a:rPr lang="en-US" sz="3800">
                <a:solidFill>
                  <a:srgbClr val="FFFFFF"/>
                </a:solidFill>
                <a:latin typeface="Pattanakarn SemiExpanded"/>
                <a:ea typeface="Pattanakarn SemiExpanded"/>
                <a:cs typeface="Pattanakarn SemiExpanded"/>
                <a:sym typeface="Pattanakarn SemiExpanded"/>
              </a:rPr>
              <a:t>Leveraging advanced Artificial Neural Networks (ANN), our platform analyzes physiological data to identify patterns associated with stress. </a:t>
            </a:r>
          </a:p>
          <a:p>
            <a:pPr algn="ctr" marL="820422" indent="-410211" lvl="1">
              <a:lnSpc>
                <a:spcPts val="5738"/>
              </a:lnSpc>
              <a:buFont typeface="Arial"/>
              <a:buChar char="•"/>
            </a:pPr>
            <a:r>
              <a:rPr lang="en-US" sz="3800">
                <a:solidFill>
                  <a:srgbClr val="FFFFFF"/>
                </a:solidFill>
                <a:latin typeface="Pattanakarn SemiExpanded"/>
                <a:ea typeface="Pattanakarn SemiExpanded"/>
                <a:cs typeface="Pattanakarn SemiExpanded"/>
                <a:sym typeface="Pattanakarn SemiExpanded"/>
              </a:rPr>
              <a:t>With a user-friendly interface and real-time insights, Stress Detector empowers users to understand and manage their mental well-being proactively.</a:t>
            </a:r>
          </a:p>
        </p:txBody>
      </p:sp>
      <p:sp>
        <p:nvSpPr>
          <p:cNvPr name="Freeform 5" id="5">
            <a:extLst>
              <a:ext uri="{C183D7F6-B498-43B3-948B-1728B52AA6E4}">
                <adec:decorative xmlns:adec="http://schemas.microsoft.com/office/drawing/2017/decorative" val="1"/>
              </a:ext>
            </a:extLst>
          </p:cNvPr>
          <p:cNvSpPr/>
          <p:nvPr/>
        </p:nvSpPr>
        <p:spPr>
          <a:xfrm flipH="true" flipV="true" rot="-10800000">
            <a:off x="1086558" y="6425555"/>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true" rot="0">
            <a:off x="239162" y="5259319"/>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true" flipV="true" rot="-10800000">
            <a:off x="15390121" y="1822870"/>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a:extLst>
              <a:ext uri="{C183D7F6-B498-43B3-948B-1728B52AA6E4}">
                <adec:decorative xmlns:adec="http://schemas.microsoft.com/office/drawing/2017/decorative" val="1"/>
              </a:ext>
            </a:extLst>
          </p:cNvPr>
          <p:cNvSpPr/>
          <p:nvPr/>
        </p:nvSpPr>
        <p:spPr>
          <a:xfrm flipH="true" flipV="true" rot="0">
            <a:off x="14542725" y="656634"/>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true" flipV="false" rot="0">
            <a:off x="12012002" y="6207601"/>
            <a:ext cx="6275998" cy="4079399"/>
          </a:xfrm>
          <a:custGeom>
            <a:avLst/>
            <a:gdLst/>
            <a:ahLst/>
            <a:cxnLst/>
            <a:rect r="r" b="b" t="t" l="l"/>
            <a:pathLst>
              <a:path h="4079399" w="6275998">
                <a:moveTo>
                  <a:pt x="6275998" y="0"/>
                </a:moveTo>
                <a:lnTo>
                  <a:pt x="0" y="0"/>
                </a:lnTo>
                <a:lnTo>
                  <a:pt x="0" y="4079399"/>
                </a:lnTo>
                <a:lnTo>
                  <a:pt x="6275998" y="4079399"/>
                </a:lnTo>
                <a:lnTo>
                  <a:pt x="6275998" y="0"/>
                </a:lnTo>
                <a:close/>
              </a:path>
            </a:pathLst>
          </a:custGeom>
          <a:blipFill>
            <a:blip r:embed="rId3">
              <a:alphaModFix amt="4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6207601"/>
            <a:ext cx="6275998" cy="4079399"/>
          </a:xfrm>
          <a:custGeom>
            <a:avLst/>
            <a:gdLst/>
            <a:ahLst/>
            <a:cxnLst/>
            <a:rect r="r" b="b" t="t" l="l"/>
            <a:pathLst>
              <a:path h="4079399" w="6275998">
                <a:moveTo>
                  <a:pt x="0" y="0"/>
                </a:moveTo>
                <a:lnTo>
                  <a:pt x="6275998" y="0"/>
                </a:lnTo>
                <a:lnTo>
                  <a:pt x="6275998" y="4079399"/>
                </a:lnTo>
                <a:lnTo>
                  <a:pt x="0" y="4079399"/>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52602" y="2615821"/>
            <a:ext cx="11488068" cy="920165"/>
          </a:xfrm>
          <a:prstGeom prst="rect">
            <a:avLst/>
          </a:prstGeom>
        </p:spPr>
        <p:txBody>
          <a:bodyPr anchor="t" rtlCol="false" tIns="0" lIns="0" bIns="0" rIns="0">
            <a:spAutoFit/>
          </a:bodyPr>
          <a:lstStyle/>
          <a:p>
            <a:pPr algn="ctr">
              <a:lnSpc>
                <a:spcPts val="6931"/>
              </a:lnSpc>
            </a:pPr>
            <a:r>
              <a:rPr lang="en-US" b="true" sz="7001">
                <a:solidFill>
                  <a:srgbClr val="FFFFFF"/>
                </a:solidFill>
                <a:latin typeface="Pattanakarn SemiExpanded Bold"/>
                <a:ea typeface="Pattanakarn SemiExpanded Bold"/>
                <a:cs typeface="Pattanakarn SemiExpanded Bold"/>
                <a:sym typeface="Pattanakarn SemiExpanded Bold"/>
              </a:rPr>
              <a:t>DATA PARAMETERS</a:t>
            </a:r>
          </a:p>
        </p:txBody>
      </p:sp>
      <p:sp>
        <p:nvSpPr>
          <p:cNvPr name="TextBox 6" id="6"/>
          <p:cNvSpPr txBox="true"/>
          <p:nvPr/>
        </p:nvSpPr>
        <p:spPr>
          <a:xfrm rot="0">
            <a:off x="5357157" y="3319548"/>
            <a:ext cx="8266610" cy="5728480"/>
          </a:xfrm>
          <a:prstGeom prst="rect">
            <a:avLst/>
          </a:prstGeom>
        </p:spPr>
        <p:txBody>
          <a:bodyPr anchor="t" rtlCol="false" tIns="0" lIns="0" bIns="0" rIns="0">
            <a:spAutoFit/>
          </a:bodyPr>
          <a:lstStyle/>
          <a:p>
            <a:pPr algn="ctr">
              <a:lnSpc>
                <a:spcPts val="3886"/>
              </a:lnSpc>
            </a:pPr>
          </a:p>
          <a:p>
            <a:pPr algn="just" marL="599348" indent="-299674" lvl="1">
              <a:lnSpc>
                <a:spcPts val="4663"/>
              </a:lnSpc>
              <a:buFont typeface="Arial"/>
              <a:buChar char="•"/>
            </a:pPr>
            <a:r>
              <a:rPr lang="en-US" sz="2776">
                <a:solidFill>
                  <a:srgbClr val="FFFFFF"/>
                </a:solidFill>
                <a:latin typeface="Pattanakarn SemiExpanded"/>
                <a:ea typeface="Pattanakarn SemiExpanded"/>
                <a:cs typeface="Pattanakarn SemiExpanded"/>
                <a:sym typeface="Pattanakarn SemiExpanded"/>
              </a:rPr>
              <a:t>Snoring Rate</a:t>
            </a:r>
          </a:p>
          <a:p>
            <a:pPr algn="just" marL="599348" indent="-299674" lvl="1">
              <a:lnSpc>
                <a:spcPts val="4663"/>
              </a:lnSpc>
              <a:buFont typeface="Arial"/>
              <a:buChar char="•"/>
            </a:pPr>
            <a:r>
              <a:rPr lang="en-US" sz="2776">
                <a:solidFill>
                  <a:srgbClr val="FFFFFF"/>
                </a:solidFill>
                <a:latin typeface="Pattanakarn SemiExpanded"/>
                <a:ea typeface="Pattanakarn SemiExpanded"/>
                <a:cs typeface="Pattanakarn SemiExpanded"/>
                <a:sym typeface="Pattanakarn SemiExpanded"/>
              </a:rPr>
              <a:t>Respiratory Rate</a:t>
            </a:r>
          </a:p>
          <a:p>
            <a:pPr algn="just" marL="599348" indent="-299674" lvl="1">
              <a:lnSpc>
                <a:spcPts val="4663"/>
              </a:lnSpc>
              <a:buFont typeface="Arial"/>
              <a:buChar char="•"/>
            </a:pPr>
            <a:r>
              <a:rPr lang="en-US" sz="2776">
                <a:solidFill>
                  <a:srgbClr val="FFFFFF"/>
                </a:solidFill>
                <a:latin typeface="Pattanakarn SemiExpanded"/>
                <a:ea typeface="Pattanakarn SemiExpanded"/>
                <a:cs typeface="Pattanakarn SemiExpanded"/>
                <a:sym typeface="Pattanakarn SemiExpanded"/>
              </a:rPr>
              <a:t>Body Temperature</a:t>
            </a:r>
          </a:p>
          <a:p>
            <a:pPr algn="just" marL="599348" indent="-299674" lvl="1">
              <a:lnSpc>
                <a:spcPts val="4663"/>
              </a:lnSpc>
              <a:buFont typeface="Arial"/>
              <a:buChar char="•"/>
            </a:pPr>
            <a:r>
              <a:rPr lang="en-US" sz="2776">
                <a:solidFill>
                  <a:srgbClr val="FFFFFF"/>
                </a:solidFill>
                <a:latin typeface="Pattanakarn SemiExpanded"/>
                <a:ea typeface="Pattanakarn SemiExpanded"/>
                <a:cs typeface="Pattanakarn SemiExpanded"/>
                <a:sym typeface="Pattanakarn SemiExpanded"/>
              </a:rPr>
              <a:t>Limb Movement</a:t>
            </a:r>
          </a:p>
          <a:p>
            <a:pPr algn="just" marL="599348" indent="-299674" lvl="1">
              <a:lnSpc>
                <a:spcPts val="4663"/>
              </a:lnSpc>
              <a:buFont typeface="Arial"/>
              <a:buChar char="•"/>
            </a:pPr>
            <a:r>
              <a:rPr lang="en-US" sz="2776">
                <a:solidFill>
                  <a:srgbClr val="FFFFFF"/>
                </a:solidFill>
                <a:latin typeface="Pattanakarn SemiExpanded"/>
                <a:ea typeface="Pattanakarn SemiExpanded"/>
                <a:cs typeface="Pattanakarn SemiExpanded"/>
                <a:sym typeface="Pattanakarn SemiExpanded"/>
              </a:rPr>
              <a:t>Blood Oxygen</a:t>
            </a:r>
          </a:p>
          <a:p>
            <a:pPr algn="just" marL="599348" indent="-299674" lvl="1">
              <a:lnSpc>
                <a:spcPts val="4663"/>
              </a:lnSpc>
              <a:buFont typeface="Arial"/>
              <a:buChar char="•"/>
            </a:pPr>
            <a:r>
              <a:rPr lang="en-US" sz="2776">
                <a:solidFill>
                  <a:srgbClr val="FFFFFF"/>
                </a:solidFill>
                <a:latin typeface="Pattanakarn SemiExpanded"/>
                <a:ea typeface="Pattanakarn SemiExpanded"/>
                <a:cs typeface="Pattanakarn SemiExpanded"/>
                <a:sym typeface="Pattanakarn SemiExpanded"/>
              </a:rPr>
              <a:t>Eye Movement</a:t>
            </a:r>
          </a:p>
          <a:p>
            <a:pPr algn="just" marL="599348" indent="-299674" lvl="1">
              <a:lnSpc>
                <a:spcPts val="4663"/>
              </a:lnSpc>
              <a:buFont typeface="Arial"/>
              <a:buChar char="•"/>
            </a:pPr>
            <a:r>
              <a:rPr lang="en-US" sz="2776">
                <a:solidFill>
                  <a:srgbClr val="FFFFFF"/>
                </a:solidFill>
                <a:latin typeface="Pattanakarn SemiExpanded"/>
                <a:ea typeface="Pattanakarn SemiExpanded"/>
                <a:cs typeface="Pattanakarn SemiExpanded"/>
                <a:sym typeface="Pattanakarn SemiExpanded"/>
              </a:rPr>
              <a:t>Sleep Hours</a:t>
            </a:r>
          </a:p>
          <a:p>
            <a:pPr algn="just" marL="599348" indent="-299674" lvl="1">
              <a:lnSpc>
                <a:spcPts val="4663"/>
              </a:lnSpc>
              <a:buFont typeface="Arial"/>
              <a:buChar char="•"/>
            </a:pPr>
            <a:r>
              <a:rPr lang="en-US" sz="2776">
                <a:solidFill>
                  <a:srgbClr val="FFFFFF"/>
                </a:solidFill>
                <a:latin typeface="Pattanakarn SemiExpanded"/>
                <a:ea typeface="Pattanakarn SemiExpanded"/>
                <a:cs typeface="Pattanakarn SemiExpanded"/>
                <a:sym typeface="Pattanakarn SemiExpanded"/>
              </a:rPr>
              <a:t>Heart Rate</a:t>
            </a:r>
          </a:p>
          <a:p>
            <a:pPr algn="just" marL="599348" indent="-299674" lvl="1">
              <a:lnSpc>
                <a:spcPts val="4663"/>
              </a:lnSpc>
              <a:buFont typeface="Arial"/>
              <a:buChar char="•"/>
            </a:pPr>
            <a:r>
              <a:rPr lang="en-US" sz="2776">
                <a:solidFill>
                  <a:srgbClr val="FFFFFF"/>
                </a:solidFill>
                <a:latin typeface="Pattanakarn SemiExpanded"/>
                <a:ea typeface="Pattanakarn SemiExpanded"/>
                <a:cs typeface="Pattanakarn SemiExpanded"/>
                <a:sym typeface="Pattanakarn SemiExpanded"/>
              </a:rPr>
              <a:t>Stress Level</a:t>
            </a:r>
          </a:p>
        </p:txBody>
      </p:sp>
      <p:sp>
        <p:nvSpPr>
          <p:cNvPr name="Freeform 7" id="7"/>
          <p:cNvSpPr/>
          <p:nvPr/>
        </p:nvSpPr>
        <p:spPr>
          <a:xfrm flipH="true" flipV="true" rot="-10800000">
            <a:off x="9134475" y="333624"/>
            <a:ext cx="14945115" cy="1158246"/>
          </a:xfrm>
          <a:custGeom>
            <a:avLst/>
            <a:gdLst/>
            <a:ahLst/>
            <a:cxnLst/>
            <a:rect r="r" b="b" t="t" l="l"/>
            <a:pathLst>
              <a:path h="1158246" w="14945115">
                <a:moveTo>
                  <a:pt x="14945115" y="1158247"/>
                </a:moveTo>
                <a:lnTo>
                  <a:pt x="0" y="1158247"/>
                </a:lnTo>
                <a:lnTo>
                  <a:pt x="0" y="0"/>
                </a:lnTo>
                <a:lnTo>
                  <a:pt x="14945115" y="0"/>
                </a:lnTo>
                <a:lnTo>
                  <a:pt x="14945115" y="1158247"/>
                </a:lnTo>
                <a:close/>
              </a:path>
            </a:pathLst>
          </a:custGeom>
          <a:blipFill>
            <a:blip r:embed="rId5">
              <a:alphaModFix amt="49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10800000">
            <a:off x="-5791590" y="333624"/>
            <a:ext cx="14945115" cy="1158246"/>
          </a:xfrm>
          <a:custGeom>
            <a:avLst/>
            <a:gdLst/>
            <a:ahLst/>
            <a:cxnLst/>
            <a:rect r="r" b="b" t="t" l="l"/>
            <a:pathLst>
              <a:path h="1158246" w="14945115">
                <a:moveTo>
                  <a:pt x="0" y="1158247"/>
                </a:moveTo>
                <a:lnTo>
                  <a:pt x="14945115" y="1158247"/>
                </a:lnTo>
                <a:lnTo>
                  <a:pt x="14945115" y="0"/>
                </a:lnTo>
                <a:lnTo>
                  <a:pt x="0" y="0"/>
                </a:lnTo>
                <a:lnTo>
                  <a:pt x="0" y="1158247"/>
                </a:lnTo>
                <a:close/>
              </a:path>
            </a:pathLst>
          </a:custGeom>
          <a:blipFill>
            <a:blip r:embed="rId5">
              <a:alphaModFix amt="49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374468">
            <a:off x="-9160240" y="-2306141"/>
            <a:ext cx="12846249" cy="10440497"/>
          </a:xfrm>
          <a:custGeom>
            <a:avLst/>
            <a:gdLst/>
            <a:ahLst/>
            <a:cxnLst/>
            <a:rect r="r" b="b" t="t" l="l"/>
            <a:pathLst>
              <a:path h="10440497" w="12846249">
                <a:moveTo>
                  <a:pt x="0" y="0"/>
                </a:moveTo>
                <a:lnTo>
                  <a:pt x="12846250" y="0"/>
                </a:lnTo>
                <a:lnTo>
                  <a:pt x="12846250" y="10440497"/>
                </a:lnTo>
                <a:lnTo>
                  <a:pt x="0" y="1044049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845428">
            <a:off x="11864875" y="6512527"/>
            <a:ext cx="12846249" cy="10440497"/>
          </a:xfrm>
          <a:custGeom>
            <a:avLst/>
            <a:gdLst/>
            <a:ahLst/>
            <a:cxnLst/>
            <a:rect r="r" b="b" t="t" l="l"/>
            <a:pathLst>
              <a:path h="10440497" w="12846249">
                <a:moveTo>
                  <a:pt x="0" y="0"/>
                </a:moveTo>
                <a:lnTo>
                  <a:pt x="12846250" y="0"/>
                </a:lnTo>
                <a:lnTo>
                  <a:pt x="12846250" y="10440497"/>
                </a:lnTo>
                <a:lnTo>
                  <a:pt x="0" y="10440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82659" y="-966496"/>
            <a:ext cx="6820733" cy="10905242"/>
          </a:xfrm>
          <a:custGeom>
            <a:avLst/>
            <a:gdLst/>
            <a:ahLst/>
            <a:cxnLst/>
            <a:rect r="r" b="b" t="t" l="l"/>
            <a:pathLst>
              <a:path h="10905242" w="6820733">
                <a:moveTo>
                  <a:pt x="0" y="0"/>
                </a:moveTo>
                <a:lnTo>
                  <a:pt x="6820733" y="0"/>
                </a:lnTo>
                <a:lnTo>
                  <a:pt x="6820733" y="10905242"/>
                </a:lnTo>
                <a:lnTo>
                  <a:pt x="0" y="10905242"/>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653253" y="1028700"/>
            <a:ext cx="5311866" cy="7551573"/>
            <a:chOff x="0" y="0"/>
            <a:chExt cx="812800" cy="1155511"/>
          </a:xfrm>
        </p:grpSpPr>
        <p:sp>
          <p:nvSpPr>
            <p:cNvPr name="Freeform 6" id="6"/>
            <p:cNvSpPr/>
            <p:nvPr/>
          </p:nvSpPr>
          <p:spPr>
            <a:xfrm flipH="false" flipV="false" rot="0">
              <a:off x="0" y="0"/>
              <a:ext cx="812800" cy="1155511"/>
            </a:xfrm>
            <a:custGeom>
              <a:avLst/>
              <a:gdLst/>
              <a:ahLst/>
              <a:cxnLst/>
              <a:rect r="r" b="b" t="t" l="l"/>
              <a:pathLst>
                <a:path h="1155511" w="812800">
                  <a:moveTo>
                    <a:pt x="0" y="0"/>
                  </a:moveTo>
                  <a:lnTo>
                    <a:pt x="812800" y="0"/>
                  </a:lnTo>
                  <a:lnTo>
                    <a:pt x="812800" y="1155511"/>
                  </a:lnTo>
                  <a:lnTo>
                    <a:pt x="0" y="1155511"/>
                  </a:lnTo>
                  <a:close/>
                </a:path>
              </a:pathLst>
            </a:custGeom>
            <a:blipFill>
              <a:blip r:embed="rId6"/>
              <a:stretch>
                <a:fillRect l="-17030" t="0" r="-17030" b="0"/>
              </a:stretch>
            </a:blipFill>
            <a:ln w="28575" cap="sq">
              <a:solidFill>
                <a:srgbClr val="01FFFF"/>
              </a:solidFill>
              <a:prstDash val="solid"/>
              <a:miter/>
            </a:ln>
          </p:spPr>
        </p:sp>
      </p:grpSp>
      <p:sp>
        <p:nvSpPr>
          <p:cNvPr name="TextBox 7" id="7"/>
          <p:cNvSpPr txBox="true"/>
          <p:nvPr/>
        </p:nvSpPr>
        <p:spPr>
          <a:xfrm rot="0">
            <a:off x="2251399" y="3236914"/>
            <a:ext cx="6892601" cy="4081774"/>
          </a:xfrm>
          <a:prstGeom prst="rect">
            <a:avLst/>
          </a:prstGeom>
        </p:spPr>
        <p:txBody>
          <a:bodyPr anchor="t" rtlCol="false" tIns="0" lIns="0" bIns="0" rIns="0">
            <a:spAutoFit/>
          </a:bodyPr>
          <a:lstStyle/>
          <a:p>
            <a:pPr algn="l">
              <a:lnSpc>
                <a:spcPts val="4060"/>
              </a:lnSpc>
            </a:pPr>
            <a:r>
              <a:rPr lang="en-US" sz="2416" spc="55">
                <a:solidFill>
                  <a:srgbClr val="FFFFFF"/>
                </a:solidFill>
                <a:latin typeface="Pattanakarn SemiExpanded"/>
                <a:ea typeface="Pattanakarn SemiExpanded"/>
                <a:cs typeface="Pattanakarn SemiExpanded"/>
                <a:sym typeface="Pattanakarn SemiExpanded"/>
              </a:rPr>
              <a:t>This login page is designed for the Stress Prediction platform, where users can securely log in to access their personalized stress detection and prediction insights</a:t>
            </a:r>
          </a:p>
          <a:p>
            <a:pPr algn="l">
              <a:lnSpc>
                <a:spcPts val="4060"/>
              </a:lnSpc>
            </a:pPr>
            <a:r>
              <a:rPr lang="en-US" sz="2416" spc="55">
                <a:solidFill>
                  <a:srgbClr val="FFFFFF"/>
                </a:solidFill>
                <a:latin typeface="Pattanakarn SemiExpanded"/>
                <a:ea typeface="Pattanakarn SemiExpanded"/>
                <a:cs typeface="Pattanakarn SemiExpanded"/>
                <a:sym typeface="Pattanakarn SemiExpanded"/>
              </a:rPr>
              <a:t> The page features a clean and calming background image, enhancing a sense of tranquility for users.</a:t>
            </a:r>
          </a:p>
        </p:txBody>
      </p:sp>
      <p:sp>
        <p:nvSpPr>
          <p:cNvPr name="TextBox 8" id="8"/>
          <p:cNvSpPr txBox="true"/>
          <p:nvPr/>
        </p:nvSpPr>
        <p:spPr>
          <a:xfrm rot="0">
            <a:off x="2251399" y="2454591"/>
            <a:ext cx="7431260" cy="704852"/>
          </a:xfrm>
          <a:prstGeom prst="rect">
            <a:avLst/>
          </a:prstGeom>
        </p:spPr>
        <p:txBody>
          <a:bodyPr anchor="t" rtlCol="false" tIns="0" lIns="0" bIns="0" rIns="0">
            <a:spAutoFit/>
          </a:bodyPr>
          <a:lstStyle/>
          <a:p>
            <a:pPr algn="l">
              <a:lnSpc>
                <a:spcPts val="4800"/>
              </a:lnSpc>
            </a:pPr>
            <a:r>
              <a:rPr lang="en-US" sz="6000" b="true">
                <a:solidFill>
                  <a:srgbClr val="01FFFF"/>
                </a:solidFill>
                <a:latin typeface="TT Supermolot Neue Expanded Bold"/>
                <a:ea typeface="TT Supermolot Neue Expanded Bold"/>
                <a:cs typeface="TT Supermolot Neue Expanded Bold"/>
                <a:sym typeface="TT Supermolot Neue Expanded Bold"/>
              </a:rPr>
              <a:t>LOGIN PAGE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7374468">
            <a:off x="13319724" y="-1133427"/>
            <a:ext cx="12846249" cy="10440497"/>
          </a:xfrm>
          <a:custGeom>
            <a:avLst/>
            <a:gdLst/>
            <a:ahLst/>
            <a:cxnLst/>
            <a:rect r="r" b="b" t="t" l="l"/>
            <a:pathLst>
              <a:path h="10440497" w="12846249">
                <a:moveTo>
                  <a:pt x="12846249" y="0"/>
                </a:moveTo>
                <a:lnTo>
                  <a:pt x="0" y="0"/>
                </a:lnTo>
                <a:lnTo>
                  <a:pt x="0" y="10440497"/>
                </a:lnTo>
                <a:lnTo>
                  <a:pt x="12846249" y="10440497"/>
                </a:lnTo>
                <a:lnTo>
                  <a:pt x="12846249"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7374468">
            <a:off x="-1468195" y="6545455"/>
            <a:ext cx="12846249" cy="10440497"/>
          </a:xfrm>
          <a:custGeom>
            <a:avLst/>
            <a:gdLst/>
            <a:ahLst/>
            <a:cxnLst/>
            <a:rect r="r" b="b" t="t" l="l"/>
            <a:pathLst>
              <a:path h="10440497" w="12846249">
                <a:moveTo>
                  <a:pt x="12846249" y="0"/>
                </a:moveTo>
                <a:lnTo>
                  <a:pt x="0" y="0"/>
                </a:lnTo>
                <a:lnTo>
                  <a:pt x="0" y="10440498"/>
                </a:lnTo>
                <a:lnTo>
                  <a:pt x="12846249" y="10440498"/>
                </a:lnTo>
                <a:lnTo>
                  <a:pt x="12846249"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345291" y="2693353"/>
            <a:ext cx="6662741" cy="6395328"/>
          </a:xfrm>
          <a:prstGeom prst="rect">
            <a:avLst/>
          </a:prstGeom>
        </p:spPr>
        <p:txBody>
          <a:bodyPr anchor="t" rtlCol="false" tIns="0" lIns="0" bIns="0" rIns="0">
            <a:spAutoFit/>
          </a:bodyPr>
          <a:lstStyle/>
          <a:p>
            <a:pPr algn="l" marL="504379" indent="-252189" lvl="1">
              <a:lnSpc>
                <a:spcPts val="3971"/>
              </a:lnSpc>
              <a:buFont typeface="Arial"/>
              <a:buChar char="•"/>
            </a:pPr>
            <a:r>
              <a:rPr lang="en-US" sz="2336" spc="53">
                <a:solidFill>
                  <a:srgbClr val="FFFFFF"/>
                </a:solidFill>
                <a:latin typeface="Pattanakarn SemiExpanded"/>
                <a:ea typeface="Pattanakarn SemiExpanded"/>
                <a:cs typeface="Pattanakarn SemiExpanded"/>
                <a:sym typeface="Pattanakarn SemiExpanded"/>
              </a:rPr>
              <a:t>This webpage appears to be a home page for a stress-management website or application called "Stress Predictor."</a:t>
            </a:r>
          </a:p>
          <a:p>
            <a:pPr algn="l" marL="504379" indent="-252189" lvl="1">
              <a:lnSpc>
                <a:spcPts val="3971"/>
              </a:lnSpc>
              <a:buFont typeface="Arial"/>
              <a:buChar char="•"/>
            </a:pPr>
            <a:r>
              <a:rPr lang="en-US" sz="2336" spc="53">
                <a:solidFill>
                  <a:srgbClr val="FFFFFF"/>
                </a:solidFill>
                <a:latin typeface="Pattanakarn SemiExpanded"/>
                <a:ea typeface="Pattanakarn SemiExpanded"/>
                <a:cs typeface="Pattanakarn SemiExpanded"/>
                <a:sym typeface="Pattanakarn SemiExpanded"/>
              </a:rPr>
              <a:t>It provides information and resources to help users maintain their health and reduce stress. </a:t>
            </a:r>
          </a:p>
          <a:p>
            <a:pPr algn="l" marL="504379" indent="-252189" lvl="1">
              <a:lnSpc>
                <a:spcPts val="3971"/>
              </a:lnSpc>
              <a:buFont typeface="Arial"/>
              <a:buChar char="•"/>
            </a:pPr>
            <a:r>
              <a:rPr lang="en-US" sz="2336" spc="53">
                <a:solidFill>
                  <a:srgbClr val="FFFFFF"/>
                </a:solidFill>
                <a:latin typeface="Pattanakarn SemiExpanded"/>
                <a:ea typeface="Pattanakarn SemiExpanded"/>
                <a:cs typeface="Pattanakarn SemiExpanded"/>
                <a:sym typeface="Pattanakarn SemiExpanded"/>
              </a:rPr>
              <a:t>The page features sections on staying active, healthy eating, practicing mindfulness, and prioritizing sleep, with brief descriptions of how each can contribute to stress reduction and overall well-being</a:t>
            </a:r>
          </a:p>
        </p:txBody>
      </p:sp>
      <p:sp>
        <p:nvSpPr>
          <p:cNvPr name="Freeform 5" id="5"/>
          <p:cNvSpPr/>
          <p:nvPr/>
        </p:nvSpPr>
        <p:spPr>
          <a:xfrm flipH="false" flipV="false" rot="0">
            <a:off x="1185443" y="-298946"/>
            <a:ext cx="6621028" cy="10585946"/>
          </a:xfrm>
          <a:custGeom>
            <a:avLst/>
            <a:gdLst/>
            <a:ahLst/>
            <a:cxnLst/>
            <a:rect r="r" b="b" t="t" l="l"/>
            <a:pathLst>
              <a:path h="10585946" w="6621028">
                <a:moveTo>
                  <a:pt x="0" y="0"/>
                </a:moveTo>
                <a:lnTo>
                  <a:pt x="6621028" y="0"/>
                </a:lnTo>
                <a:lnTo>
                  <a:pt x="6621028" y="10585946"/>
                </a:lnTo>
                <a:lnTo>
                  <a:pt x="0" y="1058594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908937" y="516689"/>
            <a:ext cx="5564040" cy="9029733"/>
            <a:chOff x="0" y="0"/>
            <a:chExt cx="855901" cy="1389019"/>
          </a:xfrm>
        </p:grpSpPr>
        <p:sp>
          <p:nvSpPr>
            <p:cNvPr name="Freeform 7" id="7"/>
            <p:cNvSpPr/>
            <p:nvPr/>
          </p:nvSpPr>
          <p:spPr>
            <a:xfrm flipH="false" flipV="false" rot="0">
              <a:off x="0" y="0"/>
              <a:ext cx="855901" cy="1389019"/>
            </a:xfrm>
            <a:custGeom>
              <a:avLst/>
              <a:gdLst/>
              <a:ahLst/>
              <a:cxnLst/>
              <a:rect r="r" b="b" t="t" l="l"/>
              <a:pathLst>
                <a:path h="1389019" w="855901">
                  <a:moveTo>
                    <a:pt x="0" y="0"/>
                  </a:moveTo>
                  <a:lnTo>
                    <a:pt x="855901" y="0"/>
                  </a:lnTo>
                  <a:lnTo>
                    <a:pt x="855901" y="1389019"/>
                  </a:lnTo>
                  <a:lnTo>
                    <a:pt x="0" y="1389019"/>
                  </a:lnTo>
                  <a:close/>
                </a:path>
              </a:pathLst>
            </a:custGeom>
            <a:blipFill>
              <a:blip r:embed="rId6"/>
              <a:stretch>
                <a:fillRect l="-22725" t="0" r="-22725" b="0"/>
              </a:stretch>
            </a:blipFill>
            <a:ln w="28575" cap="sq">
              <a:solidFill>
                <a:srgbClr val="01FFFF"/>
              </a:solidFill>
              <a:prstDash val="solid"/>
              <a:miter/>
            </a:ln>
          </p:spPr>
        </p:sp>
      </p:grpSp>
      <p:sp>
        <p:nvSpPr>
          <p:cNvPr name="TextBox 8" id="8"/>
          <p:cNvSpPr txBox="true"/>
          <p:nvPr/>
        </p:nvSpPr>
        <p:spPr>
          <a:xfrm rot="0">
            <a:off x="8874195" y="1907491"/>
            <a:ext cx="6673483" cy="630659"/>
          </a:xfrm>
          <a:prstGeom prst="rect">
            <a:avLst/>
          </a:prstGeom>
        </p:spPr>
        <p:txBody>
          <a:bodyPr anchor="t" rtlCol="false" tIns="0" lIns="0" bIns="0" rIns="0">
            <a:spAutoFit/>
          </a:bodyPr>
          <a:lstStyle/>
          <a:p>
            <a:pPr algn="l">
              <a:lnSpc>
                <a:spcPts val="4310"/>
              </a:lnSpc>
            </a:pPr>
            <a:r>
              <a:rPr lang="en-US" sz="5388" b="true">
                <a:solidFill>
                  <a:srgbClr val="01FFFF"/>
                </a:solidFill>
                <a:latin typeface="TT Supermolot Neue Expanded Bold"/>
                <a:ea typeface="TT Supermolot Neue Expanded Bold"/>
                <a:cs typeface="TT Supermolot Neue Expanded Bold"/>
                <a:sym typeface="TT Supermolot Neue Expanded Bold"/>
              </a:rPr>
              <a:t>HOME PAGE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100D"/>
        </a:solidFill>
      </p:bgPr>
    </p:bg>
    <p:spTree>
      <p:nvGrpSpPr>
        <p:cNvPr id="1" name=""/>
        <p:cNvGrpSpPr/>
        <p:nvPr/>
      </p:nvGrpSpPr>
      <p:grpSpPr>
        <a:xfrm>
          <a:off x="0" y="0"/>
          <a:ext cx="0" cy="0"/>
          <a:chOff x="0" y="0"/>
          <a:chExt cx="0" cy="0"/>
        </a:xfrm>
      </p:grpSpPr>
      <p:sp>
        <p:nvSpPr>
          <p:cNvPr name="Freeform 2" id="2"/>
          <p:cNvSpPr/>
          <p:nvPr/>
        </p:nvSpPr>
        <p:spPr>
          <a:xfrm flipH="false" flipV="false" rot="0">
            <a:off x="9937288" y="1208722"/>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55000"/>
            </a:blip>
            <a:stretch>
              <a:fillRect l="0" t="0" r="0" b="0"/>
            </a:stretch>
          </a:blipFill>
        </p:spPr>
      </p:sp>
      <p:grpSp>
        <p:nvGrpSpPr>
          <p:cNvPr name="Group 3" id="3"/>
          <p:cNvGrpSpPr/>
          <p:nvPr/>
        </p:nvGrpSpPr>
        <p:grpSpPr>
          <a:xfrm rot="0">
            <a:off x="0" y="0"/>
            <a:ext cx="9937288" cy="10040818"/>
            <a:chOff x="0" y="0"/>
            <a:chExt cx="13249717" cy="13387758"/>
          </a:xfrm>
        </p:grpSpPr>
        <p:pic>
          <p:nvPicPr>
            <p:cNvPr name="Picture 4" id="4"/>
            <p:cNvPicPr>
              <a:picLocks noChangeAspect="true"/>
            </p:cNvPicPr>
            <p:nvPr/>
          </p:nvPicPr>
          <p:blipFill>
            <a:blip r:embed="rId3"/>
            <a:srcRect l="13876" t="0" r="13876" b="0"/>
            <a:stretch>
              <a:fillRect/>
            </a:stretch>
          </p:blipFill>
          <p:spPr>
            <a:xfrm flipH="false" flipV="false">
              <a:off x="0" y="0"/>
              <a:ext cx="13249717" cy="13387758"/>
            </a:xfrm>
            <a:prstGeom prst="rect">
              <a:avLst/>
            </a:prstGeom>
          </p:spPr>
        </p:pic>
      </p:grpSp>
      <p:sp>
        <p:nvSpPr>
          <p:cNvPr name="TextBox 5" id="5"/>
          <p:cNvSpPr txBox="true"/>
          <p:nvPr/>
        </p:nvSpPr>
        <p:spPr>
          <a:xfrm rot="0">
            <a:off x="10355895" y="2083115"/>
            <a:ext cx="6586326" cy="828108"/>
          </a:xfrm>
          <a:prstGeom prst="rect">
            <a:avLst/>
          </a:prstGeom>
        </p:spPr>
        <p:txBody>
          <a:bodyPr anchor="t" rtlCol="false" tIns="0" lIns="0" bIns="0" rIns="0">
            <a:spAutoFit/>
          </a:bodyPr>
          <a:lstStyle/>
          <a:p>
            <a:pPr algn="just">
              <a:lnSpc>
                <a:spcPts val="6856"/>
              </a:lnSpc>
            </a:pPr>
            <a:r>
              <a:rPr lang="en-US" b="true" sz="4897">
                <a:solidFill>
                  <a:srgbClr val="FFFFFF"/>
                </a:solidFill>
                <a:latin typeface="Montserrat Ultra-Bold"/>
                <a:ea typeface="Montserrat Ultra-Bold"/>
                <a:cs typeface="Montserrat Ultra-Bold"/>
                <a:sym typeface="Montserrat Ultra-Bold"/>
              </a:rPr>
              <a:t>PATIENT DETAILS</a:t>
            </a:r>
          </a:p>
        </p:txBody>
      </p:sp>
      <p:sp>
        <p:nvSpPr>
          <p:cNvPr name="TextBox 6" id="6"/>
          <p:cNvSpPr txBox="true"/>
          <p:nvPr/>
        </p:nvSpPr>
        <p:spPr>
          <a:xfrm rot="0">
            <a:off x="10355895" y="3596734"/>
            <a:ext cx="7495715" cy="2116836"/>
          </a:xfrm>
          <a:prstGeom prst="rect">
            <a:avLst/>
          </a:prstGeom>
        </p:spPr>
        <p:txBody>
          <a:bodyPr anchor="t" rtlCol="false" tIns="0" lIns="0" bIns="0" rIns="0">
            <a:spAutoFit/>
          </a:bodyPr>
          <a:lstStyle/>
          <a:p>
            <a:pPr algn="ctr">
              <a:lnSpc>
                <a:spcPts val="5711"/>
              </a:lnSpc>
            </a:pPr>
            <a:r>
              <a:rPr lang="en-US" sz="3399">
                <a:solidFill>
                  <a:srgbClr val="FFFFFF"/>
                </a:solidFill>
                <a:latin typeface="Pattanakarn SemiExpanded"/>
                <a:ea typeface="Pattanakarn SemiExpanded"/>
                <a:cs typeface="Pattanakarn SemiExpanded"/>
                <a:sym typeface="Pattanakarn SemiExpanded"/>
              </a:rPr>
              <a:t>A form that has to be filled with basic details of the admitting patient.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alphaModFix amt="83000"/>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true" flipV="true" rot="-10800000">
            <a:off x="1086558" y="6425555"/>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alphaModFix amt="52000"/>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true" flipV="true" rot="0">
            <a:off x="239162" y="5259319"/>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alphaModFix amt="44999"/>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true" flipV="true" rot="-10800000">
            <a:off x="15390121" y="1822870"/>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true" rot="0">
            <a:off x="14542725" y="656634"/>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333994" y="0"/>
            <a:ext cx="8112255" cy="11506972"/>
          </a:xfrm>
          <a:custGeom>
            <a:avLst/>
            <a:gdLst/>
            <a:ahLst/>
            <a:cxnLst/>
            <a:rect r="r" b="b" t="t" l="l"/>
            <a:pathLst>
              <a:path h="11506972" w="8112255">
                <a:moveTo>
                  <a:pt x="0" y="0"/>
                </a:moveTo>
                <a:lnTo>
                  <a:pt x="8112254" y="0"/>
                </a:lnTo>
                <a:lnTo>
                  <a:pt x="8112254" y="11506972"/>
                </a:lnTo>
                <a:lnTo>
                  <a:pt x="0" y="11506972"/>
                </a:lnTo>
                <a:lnTo>
                  <a:pt x="0" y="0"/>
                </a:lnTo>
                <a:close/>
              </a:path>
            </a:pathLst>
          </a:custGeom>
          <a:blipFill>
            <a:blip r:embed="rId6"/>
            <a:stretch>
              <a:fillRect l="-22592" t="0" r="-19254" b="0"/>
            </a:stretch>
          </a:blipFill>
        </p:spPr>
      </p:sp>
      <p:sp>
        <p:nvSpPr>
          <p:cNvPr name="Freeform 8" id="8"/>
          <p:cNvSpPr/>
          <p:nvPr/>
        </p:nvSpPr>
        <p:spPr>
          <a:xfrm flipH="false" flipV="false" rot="0">
            <a:off x="11957622" y="512343"/>
            <a:ext cx="5786768" cy="9262313"/>
          </a:xfrm>
          <a:custGeom>
            <a:avLst/>
            <a:gdLst/>
            <a:ahLst/>
            <a:cxnLst/>
            <a:rect r="r" b="b" t="t" l="l"/>
            <a:pathLst>
              <a:path h="9262313" w="5786768">
                <a:moveTo>
                  <a:pt x="0" y="0"/>
                </a:moveTo>
                <a:lnTo>
                  <a:pt x="5786768" y="0"/>
                </a:lnTo>
                <a:lnTo>
                  <a:pt x="5786768" y="9262314"/>
                </a:lnTo>
                <a:lnTo>
                  <a:pt x="0" y="9262314"/>
                </a:lnTo>
                <a:lnTo>
                  <a:pt x="0" y="0"/>
                </a:lnTo>
                <a:close/>
              </a:path>
            </a:pathLst>
          </a:custGeom>
          <a:blipFill>
            <a:blip r:embed="rId7"/>
            <a:stretch>
              <a:fillRect l="-15467" t="0" r="-14581" b="0"/>
            </a:stretch>
          </a:blipFill>
        </p:spPr>
      </p:sp>
      <p:sp>
        <p:nvSpPr>
          <p:cNvPr name="TextBox 9" id="9"/>
          <p:cNvSpPr txBox="true"/>
          <p:nvPr/>
        </p:nvSpPr>
        <p:spPr>
          <a:xfrm rot="0">
            <a:off x="1028700" y="1202922"/>
            <a:ext cx="9249620" cy="887095"/>
          </a:xfrm>
          <a:prstGeom prst="rect">
            <a:avLst/>
          </a:prstGeom>
        </p:spPr>
        <p:txBody>
          <a:bodyPr anchor="t" rtlCol="false" tIns="0" lIns="0" bIns="0" rIns="0">
            <a:spAutoFit/>
          </a:bodyPr>
          <a:lstStyle/>
          <a:p>
            <a:pPr algn="ctr">
              <a:lnSpc>
                <a:spcPts val="7279"/>
              </a:lnSpc>
            </a:pPr>
            <a:r>
              <a:rPr lang="en-US" sz="5199" b="true">
                <a:solidFill>
                  <a:srgbClr val="46F4FF"/>
                </a:solidFill>
                <a:latin typeface="Pattanakarn SemiExpanded Bold"/>
                <a:ea typeface="Pattanakarn SemiExpanded Bold"/>
                <a:cs typeface="Pattanakarn SemiExpanded Bold"/>
                <a:sym typeface="Pattanakarn SemiExpanded Bold"/>
              </a:rPr>
              <a:t>INPUT PARAMETERS</a:t>
            </a:r>
          </a:p>
        </p:txBody>
      </p:sp>
      <p:sp>
        <p:nvSpPr>
          <p:cNvPr name="TextBox 10" id="10"/>
          <p:cNvSpPr txBox="true"/>
          <p:nvPr/>
        </p:nvSpPr>
        <p:spPr>
          <a:xfrm rot="0">
            <a:off x="1572214" y="2790586"/>
            <a:ext cx="9232194" cy="4851741"/>
          </a:xfrm>
          <a:prstGeom prst="rect">
            <a:avLst/>
          </a:prstGeom>
        </p:spPr>
        <p:txBody>
          <a:bodyPr anchor="t" rtlCol="false" tIns="0" lIns="0" bIns="0" rIns="0">
            <a:spAutoFit/>
          </a:bodyPr>
          <a:lstStyle/>
          <a:p>
            <a:pPr algn="l">
              <a:lnSpc>
                <a:spcPts val="4290"/>
              </a:lnSpc>
            </a:pPr>
            <a:r>
              <a:rPr lang="en-US" sz="2786">
                <a:solidFill>
                  <a:srgbClr val="FFFFFF"/>
                </a:solidFill>
                <a:latin typeface="Pattanakarn SemiExpanded"/>
                <a:ea typeface="Pattanakarn SemiExpanded"/>
                <a:cs typeface="Pattanakarn SemiExpanded"/>
                <a:sym typeface="Pattanakarn SemiExpanded"/>
              </a:rPr>
              <a:t>This webpage appears to be a home page for</a:t>
            </a:r>
          </a:p>
          <a:p>
            <a:pPr algn="l">
              <a:lnSpc>
                <a:spcPts val="4290"/>
              </a:lnSpc>
            </a:pPr>
            <a:r>
              <a:rPr lang="en-US" sz="2786">
                <a:solidFill>
                  <a:srgbClr val="FFFFFF"/>
                </a:solidFill>
                <a:latin typeface="Pattanakarn SemiExpanded"/>
                <a:ea typeface="Pattanakarn SemiExpanded"/>
                <a:cs typeface="Pattanakarn SemiExpanded"/>
                <a:sym typeface="Pattanakarn SemiExpanded"/>
              </a:rPr>
              <a:t> a stress-management website or application called "Stress Predictor." It provides information and resources to help users maintain their health and reduce stress. The page features sections on staying active, healthy eating, practicing mindfulness, and prioritizing sleep, with brief descriptions of how each can contribute to stress reduction and overall well-being.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15558" cy="10658794"/>
          </a:xfrm>
          <a:custGeom>
            <a:avLst/>
            <a:gdLst/>
            <a:ahLst/>
            <a:cxnLst/>
            <a:rect r="r" b="b" t="t" l="l"/>
            <a:pathLst>
              <a:path h="10658794" w="8015558">
                <a:moveTo>
                  <a:pt x="0" y="0"/>
                </a:moveTo>
                <a:lnTo>
                  <a:pt x="8015558" y="0"/>
                </a:lnTo>
                <a:lnTo>
                  <a:pt x="8015558" y="10658794"/>
                </a:lnTo>
                <a:lnTo>
                  <a:pt x="0" y="10658794"/>
                </a:lnTo>
                <a:lnTo>
                  <a:pt x="0" y="0"/>
                </a:lnTo>
                <a:close/>
              </a:path>
            </a:pathLst>
          </a:custGeom>
          <a:blipFill>
            <a:blip r:embed="rId2"/>
            <a:stretch>
              <a:fillRect l="-6096" t="0" r="-26879" b="0"/>
            </a:stretch>
          </a:blipFill>
        </p:spPr>
      </p:sp>
      <p:sp>
        <p:nvSpPr>
          <p:cNvPr name="Freeform 3" id="3"/>
          <p:cNvSpPr/>
          <p:nvPr/>
        </p:nvSpPr>
        <p:spPr>
          <a:xfrm flipH="false" flipV="false" rot="0">
            <a:off x="1028700" y="0"/>
            <a:ext cx="6604931" cy="10125878"/>
          </a:xfrm>
          <a:custGeom>
            <a:avLst/>
            <a:gdLst/>
            <a:ahLst/>
            <a:cxnLst/>
            <a:rect r="r" b="b" t="t" l="l"/>
            <a:pathLst>
              <a:path h="10125878" w="6604931">
                <a:moveTo>
                  <a:pt x="0" y="0"/>
                </a:moveTo>
                <a:lnTo>
                  <a:pt x="6604931" y="0"/>
                </a:lnTo>
                <a:lnTo>
                  <a:pt x="6604931" y="10125878"/>
                </a:lnTo>
                <a:lnTo>
                  <a:pt x="0" y="10125878"/>
                </a:lnTo>
                <a:lnTo>
                  <a:pt x="0" y="0"/>
                </a:lnTo>
                <a:close/>
              </a:path>
            </a:pathLst>
          </a:custGeom>
          <a:blipFill>
            <a:blip r:embed="rId3"/>
            <a:stretch>
              <a:fillRect l="-8566" t="-3750" r="-6519" b="-3750"/>
            </a:stretch>
          </a:blipFill>
        </p:spPr>
      </p:sp>
      <p:sp>
        <p:nvSpPr>
          <p:cNvPr name="Freeform 4" id="4"/>
          <p:cNvSpPr/>
          <p:nvPr/>
        </p:nvSpPr>
        <p:spPr>
          <a:xfrm flipH="false" flipV="false" rot="0">
            <a:off x="8015558" y="1028700"/>
            <a:ext cx="10009034" cy="7832069"/>
          </a:xfrm>
          <a:custGeom>
            <a:avLst/>
            <a:gdLst/>
            <a:ahLst/>
            <a:cxnLst/>
            <a:rect r="r" b="b" t="t" l="l"/>
            <a:pathLst>
              <a:path h="7832069" w="10009034">
                <a:moveTo>
                  <a:pt x="0" y="0"/>
                </a:moveTo>
                <a:lnTo>
                  <a:pt x="10009033" y="0"/>
                </a:lnTo>
                <a:lnTo>
                  <a:pt x="10009033" y="7832069"/>
                </a:lnTo>
                <a:lnTo>
                  <a:pt x="0" y="7832069"/>
                </a:lnTo>
                <a:lnTo>
                  <a:pt x="0" y="0"/>
                </a:lnTo>
                <a:close/>
              </a:path>
            </a:pathLst>
          </a:custGeom>
          <a:blipFill>
            <a:blip r:embed="rId4">
              <a:alphaModFix amt="63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675798" y="1821922"/>
            <a:ext cx="3232222" cy="887095"/>
          </a:xfrm>
          <a:prstGeom prst="rect">
            <a:avLst/>
          </a:prstGeom>
        </p:spPr>
        <p:txBody>
          <a:bodyPr anchor="t" rtlCol="false" tIns="0" lIns="0" bIns="0" rIns="0">
            <a:spAutoFit/>
          </a:bodyPr>
          <a:lstStyle/>
          <a:p>
            <a:pPr algn="ctr">
              <a:lnSpc>
                <a:spcPts val="7279"/>
              </a:lnSpc>
            </a:pPr>
            <a:r>
              <a:rPr lang="en-US" sz="5199" b="true">
                <a:solidFill>
                  <a:srgbClr val="46F4FF"/>
                </a:solidFill>
                <a:latin typeface="Pattanakarn SemiExpanded Bold"/>
                <a:ea typeface="Pattanakarn SemiExpanded Bold"/>
                <a:cs typeface="Pattanakarn SemiExpanded Bold"/>
                <a:sym typeface="Pattanakarn SemiExpanded Bold"/>
              </a:rPr>
              <a:t>OUTPUT</a:t>
            </a:r>
          </a:p>
        </p:txBody>
      </p:sp>
      <p:sp>
        <p:nvSpPr>
          <p:cNvPr name="TextBox 6" id="6"/>
          <p:cNvSpPr txBox="true"/>
          <p:nvPr/>
        </p:nvSpPr>
        <p:spPr>
          <a:xfrm rot="0">
            <a:off x="8131000" y="3131780"/>
            <a:ext cx="9548352" cy="2011720"/>
          </a:xfrm>
          <a:prstGeom prst="rect">
            <a:avLst/>
          </a:prstGeom>
        </p:spPr>
        <p:txBody>
          <a:bodyPr anchor="t" rtlCol="false" tIns="0" lIns="0" bIns="0" rIns="0">
            <a:spAutoFit/>
          </a:bodyPr>
          <a:lstStyle/>
          <a:p>
            <a:pPr algn="ctr">
              <a:lnSpc>
                <a:spcPts val="5458"/>
              </a:lnSpc>
            </a:pPr>
            <a:r>
              <a:rPr lang="en-US" sz="3249">
                <a:solidFill>
                  <a:srgbClr val="FFFFFF"/>
                </a:solidFill>
                <a:latin typeface="Pattanakarn SemiExpanded"/>
                <a:ea typeface="Pattanakarn SemiExpanded"/>
                <a:cs typeface="Pattanakarn SemiExpanded"/>
                <a:sym typeface="Pattanakarn SemiExpanded"/>
              </a:rPr>
              <a:t>On basis of the given input parameters it generates an output that the human is stressed indicating “1-stress”.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534645" cy="1425738"/>
          </a:xfrm>
        </p:grpSpPr>
        <p:sp>
          <p:nvSpPr>
            <p:cNvPr name="Freeform 3" id="3"/>
            <p:cNvSpPr/>
            <p:nvPr/>
          </p:nvSpPr>
          <p:spPr>
            <a:xfrm flipH="true" flipV="false" rot="0">
              <a:off x="0" y="0"/>
              <a:ext cx="2534645" cy="1425738"/>
            </a:xfrm>
            <a:custGeom>
              <a:avLst/>
              <a:gdLst/>
              <a:ahLst/>
              <a:cxnLst/>
              <a:rect r="r" b="b" t="t" l="l"/>
              <a:pathLst>
                <a:path h="1425738" w="2534645">
                  <a:moveTo>
                    <a:pt x="2534645" y="0"/>
                  </a:moveTo>
                  <a:lnTo>
                    <a:pt x="0" y="0"/>
                  </a:lnTo>
                  <a:lnTo>
                    <a:pt x="0" y="1425738"/>
                  </a:lnTo>
                  <a:lnTo>
                    <a:pt x="2534645" y="1425738"/>
                  </a:lnTo>
                  <a:close/>
                </a:path>
              </a:pathLst>
            </a:custGeom>
            <a:blipFill>
              <a:blip r:embed="rId2">
                <a:alphaModFix amt="52000"/>
              </a:blip>
              <a:stretch>
                <a:fillRect l="-17912" t="0" r="-17912" b="-20230"/>
              </a:stretch>
            </a:blipFill>
          </p:spPr>
        </p:sp>
      </p:grpSp>
      <p:grpSp>
        <p:nvGrpSpPr>
          <p:cNvPr name="Group 4" id="4"/>
          <p:cNvGrpSpPr/>
          <p:nvPr/>
        </p:nvGrpSpPr>
        <p:grpSpPr>
          <a:xfrm rot="0">
            <a:off x="1028700" y="2547192"/>
            <a:ext cx="13348478" cy="5156109"/>
            <a:chOff x="0" y="0"/>
            <a:chExt cx="1440001" cy="556228"/>
          </a:xfrm>
        </p:grpSpPr>
        <p:sp>
          <p:nvSpPr>
            <p:cNvPr name="Freeform 5" id="5"/>
            <p:cNvSpPr/>
            <p:nvPr/>
          </p:nvSpPr>
          <p:spPr>
            <a:xfrm flipH="false" flipV="false" rot="0">
              <a:off x="0" y="0"/>
              <a:ext cx="1440001" cy="556228"/>
            </a:xfrm>
            <a:custGeom>
              <a:avLst/>
              <a:gdLst/>
              <a:ahLst/>
              <a:cxnLst/>
              <a:rect r="r" b="b" t="t" l="l"/>
              <a:pathLst>
                <a:path h="556228" w="1440001">
                  <a:moveTo>
                    <a:pt x="20879" y="0"/>
                  </a:moveTo>
                  <a:lnTo>
                    <a:pt x="1419121" y="0"/>
                  </a:lnTo>
                  <a:cubicBezTo>
                    <a:pt x="1424659" y="0"/>
                    <a:pt x="1429970" y="2200"/>
                    <a:pt x="1433885" y="6115"/>
                  </a:cubicBezTo>
                  <a:cubicBezTo>
                    <a:pt x="1437801" y="10031"/>
                    <a:pt x="1440001" y="15342"/>
                    <a:pt x="1440001" y="20879"/>
                  </a:cubicBezTo>
                  <a:lnTo>
                    <a:pt x="1440001" y="535349"/>
                  </a:lnTo>
                  <a:cubicBezTo>
                    <a:pt x="1440001" y="546880"/>
                    <a:pt x="1430653" y="556228"/>
                    <a:pt x="1419121" y="556228"/>
                  </a:cubicBezTo>
                  <a:lnTo>
                    <a:pt x="20879" y="556228"/>
                  </a:lnTo>
                  <a:cubicBezTo>
                    <a:pt x="9348" y="556228"/>
                    <a:pt x="0" y="546880"/>
                    <a:pt x="0" y="535349"/>
                  </a:cubicBezTo>
                  <a:lnTo>
                    <a:pt x="0" y="20879"/>
                  </a:lnTo>
                  <a:cubicBezTo>
                    <a:pt x="0" y="9348"/>
                    <a:pt x="9348" y="0"/>
                    <a:pt x="20879" y="0"/>
                  </a:cubicBezTo>
                  <a:close/>
                </a:path>
              </a:pathLst>
            </a:custGeom>
            <a:gradFill rotWithShape="true">
              <a:gsLst>
                <a:gs pos="0">
                  <a:srgbClr val="1D1E50">
                    <a:alpha val="47000"/>
                  </a:srgbClr>
                </a:gs>
                <a:gs pos="100000">
                  <a:srgbClr val="3C9FC4">
                    <a:alpha val="47000"/>
                  </a:srgbClr>
                </a:gs>
              </a:gsLst>
              <a:lin ang="0"/>
            </a:gradFill>
            <a:ln cap="rnd">
              <a:noFill/>
              <a:prstDash val="sysDot"/>
              <a:round/>
            </a:ln>
          </p:spPr>
        </p:sp>
        <p:sp>
          <p:nvSpPr>
            <p:cNvPr name="TextBox 6" id="6"/>
            <p:cNvSpPr txBox="true"/>
            <p:nvPr/>
          </p:nvSpPr>
          <p:spPr>
            <a:xfrm>
              <a:off x="0" y="19050"/>
              <a:ext cx="1440001" cy="537178"/>
            </a:xfrm>
            <a:prstGeom prst="rect">
              <a:avLst/>
            </a:prstGeom>
          </p:spPr>
          <p:txBody>
            <a:bodyPr anchor="ctr" rtlCol="false" tIns="50800" lIns="50800" bIns="50800" rIns="50800"/>
            <a:lstStyle/>
            <a:p>
              <a:pPr algn="ctr">
                <a:lnSpc>
                  <a:spcPts val="2089"/>
                </a:lnSpc>
              </a:pPr>
            </a:p>
          </p:txBody>
        </p:sp>
      </p:grpSp>
      <p:sp>
        <p:nvSpPr>
          <p:cNvPr name="TextBox 7" id="7"/>
          <p:cNvSpPr txBox="true"/>
          <p:nvPr/>
        </p:nvSpPr>
        <p:spPr>
          <a:xfrm rot="0">
            <a:off x="1434074" y="2878711"/>
            <a:ext cx="9805443" cy="705648"/>
          </a:xfrm>
          <a:prstGeom prst="rect">
            <a:avLst/>
          </a:prstGeom>
        </p:spPr>
        <p:txBody>
          <a:bodyPr anchor="t" rtlCol="false" tIns="0" lIns="0" bIns="0" rIns="0">
            <a:spAutoFit/>
          </a:bodyPr>
          <a:lstStyle/>
          <a:p>
            <a:pPr algn="l" marL="0" indent="0" lvl="0">
              <a:lnSpc>
                <a:spcPts val="5216"/>
              </a:lnSpc>
            </a:pPr>
            <a:r>
              <a:rPr lang="en-US" sz="5164" spc="103">
                <a:solidFill>
                  <a:srgbClr val="FFFFFF"/>
                </a:solidFill>
                <a:latin typeface="Archivo Black"/>
                <a:ea typeface="Archivo Black"/>
                <a:cs typeface="Archivo Black"/>
                <a:sym typeface="Archivo Black"/>
              </a:rPr>
              <a:t>CONCLUSION</a:t>
            </a:r>
          </a:p>
        </p:txBody>
      </p:sp>
      <p:sp>
        <p:nvSpPr>
          <p:cNvPr name="TextBox 8" id="8"/>
          <p:cNvSpPr txBox="true"/>
          <p:nvPr/>
        </p:nvSpPr>
        <p:spPr>
          <a:xfrm rot="0">
            <a:off x="1028700" y="3902025"/>
            <a:ext cx="13018437" cy="3248406"/>
          </a:xfrm>
          <a:prstGeom prst="rect">
            <a:avLst/>
          </a:prstGeom>
        </p:spPr>
        <p:txBody>
          <a:bodyPr anchor="t" rtlCol="false" tIns="0" lIns="0" bIns="0" rIns="0">
            <a:spAutoFit/>
          </a:bodyPr>
          <a:lstStyle/>
          <a:p>
            <a:pPr algn="ctr">
              <a:lnSpc>
                <a:spcPts val="5201"/>
              </a:lnSpc>
            </a:pPr>
            <a:r>
              <a:rPr lang="en-US" sz="3399">
                <a:solidFill>
                  <a:srgbClr val="FFFFFF"/>
                </a:solidFill>
                <a:latin typeface="Pattanakarn SemiExpanded"/>
                <a:ea typeface="Pattanakarn SemiExpanded"/>
                <a:cs typeface="Pattanakarn SemiExpanded"/>
                <a:sym typeface="Pattanakarn SemiExpanded"/>
              </a:rPr>
              <a:t>The ANN model effectively detects and predicts stress levels based on key physiological parameters. It shows promise in early stress detection, enabling timely interventions. Future research can further enhance its accuracy and capabilities.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DAGV8w3HJ2E</dc:identifier>
  <dcterms:modified xsi:type="dcterms:W3CDTF">2011-08-01T06:04:30Z</dcterms:modified>
  <cp:revision>1</cp:revision>
  <dc:title>Infosys Spring Board</dc:title>
</cp:coreProperties>
</file>